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7" r:id="rId3"/>
    <p:sldId id="257" r:id="rId4"/>
    <p:sldId id="266" r:id="rId5"/>
    <p:sldId id="258" r:id="rId6"/>
    <p:sldId id="259" r:id="rId7"/>
    <p:sldId id="260" r:id="rId8"/>
    <p:sldId id="262" r:id="rId9"/>
    <p:sldId id="263" r:id="rId10"/>
    <p:sldId id="269" r:id="rId11"/>
    <p:sldId id="268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6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A47EBC-F5A8-44BA-8CB4-BDEF1DD43D45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59374C-A8BC-4BA2-ADCE-1A8920AAD5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0272-7762-4D0A-8D2B-66CDA5304891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4FB4D32-8B95-4AE6-BC39-613CABDEA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0272-7762-4D0A-8D2B-66CDA5304891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B4D32-8B95-4AE6-BC39-613CABDEA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0272-7762-4D0A-8D2B-66CDA5304891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B4D32-8B95-4AE6-BC39-613CABDEA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0272-7762-4D0A-8D2B-66CDA5304891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4FB4D32-8B95-4AE6-BC39-613CABDEA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0272-7762-4D0A-8D2B-66CDA5304891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B4D32-8B95-4AE6-BC39-613CABDEAD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0272-7762-4D0A-8D2B-66CDA5304891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B4D32-8B95-4AE6-BC39-613CABDEA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0272-7762-4D0A-8D2B-66CDA5304891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4FB4D32-8B95-4AE6-BC39-613CABDEAD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0272-7762-4D0A-8D2B-66CDA5304891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B4D32-8B95-4AE6-BC39-613CABDEA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0272-7762-4D0A-8D2B-66CDA5304891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B4D32-8B95-4AE6-BC39-613CABDEA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0272-7762-4D0A-8D2B-66CDA5304891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B4D32-8B95-4AE6-BC39-613CABDEA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0272-7762-4D0A-8D2B-66CDA5304891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B4D32-8B95-4AE6-BC39-613CABDEAD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0EF0272-7762-4D0A-8D2B-66CDA5304891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4FB4D32-8B95-4AE6-BC39-613CABDEAD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Human_Fertilisation_and_Embryology_Authorit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legislation.gov.uk/ukpga/2008/22/content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334000"/>
            <a:ext cx="8534400" cy="1524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vitro fertilization </a:t>
            </a:r>
            <a:r>
              <a:rPr lang="en-US" dirty="0" smtClean="0"/>
              <a:t>–number of eggs Implanted should be limited to reduce harm and chance of Premature birth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876800"/>
            <a:ext cx="8458200" cy="457200"/>
          </a:xfrm>
        </p:spPr>
        <p:txBody>
          <a:bodyPr>
            <a:normAutofit/>
          </a:bodyPr>
          <a:lstStyle/>
          <a:p>
            <a:r>
              <a:rPr lang="en-US" dirty="0" smtClean="0"/>
              <a:t>Amanda Porter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0560" y="173182"/>
            <a:ext cx="4206240" cy="4779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HFEA &amp; the issues of IVF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HFEA suggest </a:t>
            </a:r>
            <a:r>
              <a:rPr lang="en-US" dirty="0" smtClean="0"/>
              <a:t>that multiple births are the “single biggest health risk” concerning treatments of </a:t>
            </a:r>
            <a:r>
              <a:rPr lang="en-US" dirty="0" smtClean="0"/>
              <a:t>infertility </a:t>
            </a:r>
            <a:r>
              <a:rPr lang="en-US" sz="2100" dirty="0" smtClean="0"/>
              <a:t>(Multiple Births – A Statistical Report, 2011). </a:t>
            </a:r>
            <a:endParaRPr lang="en-US" sz="21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/>
              <a:t>Reports </a:t>
            </a:r>
            <a:r>
              <a:rPr lang="en-US" dirty="0" smtClean="0"/>
              <a:t>other harmful issues to the infant and the mother from multiple eggs implanted: higher risk of miscarriage, premature and low birth weight infants, and increased risks of death in first 3 months of infant’s </a:t>
            </a:r>
            <a:r>
              <a:rPr lang="en-US" dirty="0" smtClean="0"/>
              <a:t>life </a:t>
            </a:r>
            <a:r>
              <a:rPr lang="en-US" sz="2100" dirty="0" smtClean="0"/>
              <a:t>(Improving Outcomes for Fertility Patients: Multiple Births, 2011). </a:t>
            </a:r>
            <a:endParaRPr lang="en-US" sz="2100" dirty="0" smtClean="0"/>
          </a:p>
          <a:p>
            <a:r>
              <a:rPr lang="en-US" sz="3500" dirty="0" smtClean="0"/>
              <a:t>Pushing </a:t>
            </a:r>
            <a:r>
              <a:rPr lang="en-US" sz="3500" dirty="0" smtClean="0"/>
              <a:t>for single embryo transfers only</a:t>
            </a:r>
            <a:endParaRPr lang="en-US" sz="3500" dirty="0" smtClean="0"/>
          </a:p>
          <a:p>
            <a:r>
              <a:rPr lang="en-US" sz="3500" dirty="0" smtClean="0"/>
              <a:t>Plan to decrease multiple pregnancies from 24% in 2008 to 15% in 2012 </a:t>
            </a:r>
            <a:r>
              <a:rPr lang="en-US" sz="2100" dirty="0" smtClean="0"/>
              <a:t>(Improving Outcomes for Fertility Patients: Multiple Births, 2011)</a:t>
            </a:r>
          </a:p>
          <a:p>
            <a:endParaRPr lang="en-US" sz="21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763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781800" y="6553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(Wade, 2009).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10600" cy="838200"/>
          </a:xfrm>
        </p:spPr>
        <p:txBody>
          <a:bodyPr/>
          <a:lstStyle/>
          <a:p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4953000" cy="5562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Laws</a:t>
            </a:r>
          </a:p>
          <a:p>
            <a:r>
              <a:rPr lang="en-US" dirty="0" smtClean="0"/>
              <a:t>More research</a:t>
            </a:r>
          </a:p>
          <a:p>
            <a:r>
              <a:rPr lang="en-US" dirty="0" smtClean="0"/>
              <a:t>American Society for Reproductive Medicine (ASRM) </a:t>
            </a:r>
            <a:r>
              <a:rPr lang="en-US" dirty="0" smtClean="0"/>
              <a:t>‘</a:t>
            </a:r>
            <a:r>
              <a:rPr lang="en-US" dirty="0" smtClean="0"/>
              <a:t>patient fact sheet’ that discusses the risk and harms to multiple </a:t>
            </a:r>
            <a:r>
              <a:rPr lang="en-US" dirty="0" smtClean="0"/>
              <a:t>pregnancies </a:t>
            </a:r>
            <a:r>
              <a:rPr lang="en-US" sz="1900" dirty="0" smtClean="0"/>
              <a:t>(Patient Fact Sheet: Risks of In Vitro Fertilization, 2007). </a:t>
            </a:r>
            <a:endParaRPr lang="en-US" sz="1900" dirty="0" smtClean="0"/>
          </a:p>
          <a:p>
            <a:r>
              <a:rPr lang="en-US" dirty="0" smtClean="0"/>
              <a:t>Recently </a:t>
            </a:r>
            <a:r>
              <a:rPr lang="en-US" dirty="0" smtClean="0"/>
              <a:t>the </a:t>
            </a:r>
            <a:r>
              <a:rPr lang="en-US" dirty="0" smtClean="0"/>
              <a:t>ASRM held a meeting to report “calling for an increase in the use of elective single embryo transfer (SET) in good prognosis patients undergoing in vitro fertilization (IVF</a:t>
            </a:r>
            <a:r>
              <a:rPr lang="en-US" dirty="0" smtClean="0"/>
              <a:t>) </a:t>
            </a:r>
            <a:r>
              <a:rPr lang="en-US" sz="1900" dirty="0" smtClean="0"/>
              <a:t>(Younger, </a:t>
            </a:r>
            <a:r>
              <a:rPr lang="en-US" sz="1900" dirty="0" err="1" smtClean="0"/>
              <a:t>Nicoll</a:t>
            </a:r>
            <a:r>
              <a:rPr lang="en-US" sz="1900" dirty="0" smtClean="0"/>
              <a:t>, &amp; Tipton, 2011). </a:t>
            </a:r>
            <a:endParaRPr lang="en-US" sz="1900" dirty="0" smtClean="0"/>
          </a:p>
          <a:p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371600"/>
            <a:ext cx="396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791200"/>
          </a:xfrm>
        </p:spPr>
        <p:txBody>
          <a:bodyPr>
            <a:noAutofit/>
          </a:bodyPr>
          <a:lstStyle/>
          <a:p>
            <a:r>
              <a:rPr lang="en-US" sz="1050" dirty="0" smtClean="0"/>
              <a:t>Caldwell. (2008). Pope Condemns 'Immoral' Bio-Science Such as IVF and Designer Babies as a Threat to Life. Retrieved from http://www.dailymail.co.uk/news/article-1094219/Pope-condemns-immoral-bio-science-IVF-designer-babies-threat-life.html#ixzz1bNjA6Xam</a:t>
            </a:r>
            <a:endParaRPr lang="en-US" sz="1050" b="1" dirty="0" smtClean="0"/>
          </a:p>
          <a:p>
            <a:r>
              <a:rPr lang="en-US" sz="1050" dirty="0" err="1" smtClean="0"/>
              <a:t>Dinapoli</a:t>
            </a:r>
            <a:r>
              <a:rPr lang="en-US" sz="1050" dirty="0" smtClean="0"/>
              <a:t>, M. (2011, July 7). Helping Woman Get Pregnant. Retrieved from http://blog.timesunion.com/mdtobe/helping-women-get-pregnant/1373/</a:t>
            </a:r>
          </a:p>
          <a:p>
            <a:r>
              <a:rPr lang="en-US" sz="1050" dirty="0" smtClean="0"/>
              <a:t>(2011). Improving Outcomes for Fertility Patients: Multiple Births. Retrieved from http://www.hfea.gov.uk/docs/2010-05-18_-_Multiple_Births_Publication_2011_-_Rationalising_Register_Data_-_FINAL_1.pdf</a:t>
            </a:r>
          </a:p>
          <a:p>
            <a:r>
              <a:rPr lang="en-US" sz="1050" dirty="0" smtClean="0"/>
              <a:t>Marsh. (</a:t>
            </a:r>
            <a:r>
              <a:rPr lang="en-US" sz="1050" dirty="0" err="1" smtClean="0"/>
              <a:t>n.d</a:t>
            </a:r>
            <a:r>
              <a:rPr lang="en-US" sz="1050" dirty="0" smtClean="0"/>
              <a:t>.). IVF Limit To Cute Multiple Birth. Retrieved from http://www.dailymail.co.uk/health/article-205381/IVF-limit-cut-multiple-births.html</a:t>
            </a:r>
          </a:p>
          <a:p>
            <a:r>
              <a:rPr lang="en-US" sz="1050" dirty="0" smtClean="0"/>
              <a:t> (2011). Multiple Births – A Statistical Report. Retrieved from http://www.hfea.gov.uk/6456.html</a:t>
            </a:r>
          </a:p>
          <a:p>
            <a:r>
              <a:rPr lang="en-US" sz="1050" dirty="0" err="1" smtClean="0"/>
              <a:t>Nihira</a:t>
            </a:r>
            <a:r>
              <a:rPr lang="en-US" sz="1050" dirty="0" smtClean="0"/>
              <a:t>, M. (2009). Infertility and In Vitro Fertilization. Retrieved from http://www.webmd.com/infertility-and-reproduction/guide/in-vitro-fertilization</a:t>
            </a:r>
          </a:p>
          <a:p>
            <a:r>
              <a:rPr lang="en-US" sz="1050" dirty="0" smtClean="0"/>
              <a:t>(2007). Patient Fact Sheet: Risks of In Vitro Fertilization (IVF). Retrieved from http://www.asrm.org/uploadedFiles/ASRM_Content/Resources/Patient_Resources/Fact_Sheets_and_Info_Booklets/risksofivf.pdf</a:t>
            </a:r>
          </a:p>
          <a:p>
            <a:r>
              <a:rPr lang="en-US" sz="1050" dirty="0" smtClean="0"/>
              <a:t>(</a:t>
            </a:r>
            <a:r>
              <a:rPr lang="en-US" sz="1050" dirty="0" err="1" smtClean="0"/>
              <a:t>n.d</a:t>
            </a:r>
            <a:r>
              <a:rPr lang="en-US" sz="1050" dirty="0" smtClean="0"/>
              <a:t>.) Risks to the Child. Retrieved from http://www.oneatatime.org.uk/38.htm</a:t>
            </a:r>
          </a:p>
          <a:p>
            <a:r>
              <a:rPr lang="en-US" sz="1050" dirty="0" smtClean="0"/>
              <a:t>Singer, K. (2007). The Garden of Fertility: Reproductive Health, Fertility Awareness and Natural Family Planning. Retrieved from http://www.gardenoffertility.com/reprofemale.shtml</a:t>
            </a:r>
          </a:p>
          <a:p>
            <a:r>
              <a:rPr lang="en-US" sz="1050" dirty="0" smtClean="0"/>
              <a:t>Wade, L. (2009, October 19). The Cost of In Vitro Fertilization. Retrieved from http://thesocietypages.org/socimages/2009/10/19/the-cost-of-in-vitro-fertilization/</a:t>
            </a:r>
          </a:p>
          <a:p>
            <a:r>
              <a:rPr lang="en-US" sz="1050" dirty="0" smtClean="0"/>
              <a:t>Younger, B., </a:t>
            </a:r>
            <a:r>
              <a:rPr lang="en-US" sz="1050" dirty="0" err="1" smtClean="0"/>
              <a:t>Nicoll</a:t>
            </a:r>
            <a:r>
              <a:rPr lang="en-US" sz="1050" dirty="0" smtClean="0"/>
              <a:t>, E., &amp; Tipton, S. (2011). Expert Calls for Increase In Single Embryo Transfer. Retrieved from http://www.asrm.org/news/article.aspx?id=7277&amp;terms=%28+%40Publish_To+Both+Sites+or+%40Publish_To+ASRM+Only+%</a:t>
            </a:r>
            <a:r>
              <a:rPr lang="en-US" sz="1050" dirty="0" smtClean="0"/>
              <a:t>29+and+in+vitro+fertilization</a:t>
            </a:r>
          </a:p>
          <a:p>
            <a:r>
              <a:rPr lang="en-US" sz="1050" dirty="0" smtClean="0"/>
              <a:t>(2004). History of IVF. Retrieved from http://lifesourcefertility.com/history.html</a:t>
            </a:r>
          </a:p>
          <a:p>
            <a:r>
              <a:rPr lang="en-US" sz="1050" dirty="0" smtClean="0"/>
              <a:t>(</a:t>
            </a:r>
            <a:r>
              <a:rPr lang="en-US" sz="1050" dirty="0" err="1" smtClean="0"/>
              <a:t>n.d</a:t>
            </a:r>
            <a:r>
              <a:rPr lang="en-US" sz="1050" dirty="0" smtClean="0"/>
              <a:t>.). History of IVF and ART. Retrieved from http://www.ivf-lings.co.nz/The-History-of-IVF.aspx</a:t>
            </a:r>
          </a:p>
          <a:p>
            <a:r>
              <a:rPr lang="en-US" sz="1050" dirty="0" smtClean="0"/>
              <a:t>(</a:t>
            </a:r>
            <a:r>
              <a:rPr lang="en-US" sz="1050" dirty="0" err="1" smtClean="0"/>
              <a:t>n.d</a:t>
            </a:r>
            <a:r>
              <a:rPr lang="en-US" sz="1050" dirty="0" smtClean="0"/>
              <a:t>.) The History of IVF – the Milestones. Retrieved from http://www.ivf-worldwide.com/ivf-history.html#top</a:t>
            </a:r>
          </a:p>
          <a:p>
            <a:r>
              <a:rPr lang="en-US" sz="1050" dirty="0" smtClean="0"/>
              <a:t>(</a:t>
            </a:r>
            <a:r>
              <a:rPr lang="en-US" sz="1050" dirty="0" err="1" smtClean="0"/>
              <a:t>n.d</a:t>
            </a:r>
            <a:r>
              <a:rPr lang="en-US" sz="1050" dirty="0" smtClean="0"/>
              <a:t>.) Timeline: The History of In Vitro Fertilization. Retrieved from http://www.pbs.org/wgbh/americanexperience/features/timeline/babies/1/</a:t>
            </a:r>
          </a:p>
          <a:p>
            <a:r>
              <a:rPr lang="en-US" sz="1050" dirty="0" smtClean="0"/>
              <a:t>Wood, C. (</a:t>
            </a:r>
            <a:r>
              <a:rPr lang="en-US" sz="1050" dirty="0" err="1" smtClean="0"/>
              <a:t>n.d</a:t>
            </a:r>
            <a:r>
              <a:rPr lang="en-US" sz="1050" dirty="0" smtClean="0"/>
              <a:t>.) IVF Timeline. Retrieved from http://www.ivfmeds.com/aboutivf/</a:t>
            </a:r>
          </a:p>
          <a:p>
            <a:r>
              <a:rPr lang="en-US" sz="1050" dirty="0" smtClean="0"/>
              <a:t>(2009). Research Machines plc. </a:t>
            </a:r>
            <a:r>
              <a:rPr lang="en-US" sz="1050" dirty="0" smtClean="0"/>
              <a:t>Retrieved from http://encyclopedia.farlex.com/Human+Fertilization+and+Embryology+Act</a:t>
            </a:r>
          </a:p>
          <a:p>
            <a:r>
              <a:rPr lang="en-US" sz="1050" dirty="0" smtClean="0"/>
              <a:t>(2011). Wikipedia – Human Fertilization and Embryology </a:t>
            </a:r>
            <a:r>
              <a:rPr lang="en-US" sz="1050" dirty="0" smtClean="0"/>
              <a:t>Authority Retrieved from </a:t>
            </a:r>
            <a:r>
              <a:rPr lang="en-US" sz="1050" dirty="0" smtClean="0">
                <a:hlinkClick r:id="rId2"/>
              </a:rPr>
              <a:t>http://</a:t>
            </a:r>
            <a:r>
              <a:rPr lang="en-US" sz="1050" dirty="0" smtClean="0">
                <a:hlinkClick r:id="rId2"/>
              </a:rPr>
              <a:t>en.wikipedia.org/wiki/Human_Fertilisation_and_Embryology_Authority</a:t>
            </a:r>
            <a:endParaRPr lang="en-US" sz="1050" dirty="0" smtClean="0"/>
          </a:p>
          <a:p>
            <a:r>
              <a:rPr lang="en-US" sz="1050" dirty="0" smtClean="0"/>
              <a:t>(2010). Public Policy Center –Genetics and Public Policy </a:t>
            </a:r>
            <a:r>
              <a:rPr lang="en-US" sz="1050" dirty="0" err="1" smtClean="0"/>
              <a:t>Genter</a:t>
            </a:r>
            <a:r>
              <a:rPr lang="en-US" sz="1050" dirty="0" smtClean="0"/>
              <a:t>. </a:t>
            </a:r>
            <a:r>
              <a:rPr lang="en-US" sz="1050" dirty="0" smtClean="0"/>
              <a:t>Retrieved from http://www.dnapolicy.org/policy.international.php?action=detail&amp;laws_id=62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 VITRO FERTILIZATION (</a:t>
            </a:r>
            <a:r>
              <a:rPr lang="en-US" dirty="0" err="1" smtClean="0"/>
              <a:t>ivf</a:t>
            </a:r>
            <a:r>
              <a:rPr lang="en-US" dirty="0" smtClean="0"/>
              <a:t>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Process used to treat infertility</a:t>
            </a:r>
          </a:p>
          <a:p>
            <a:r>
              <a:rPr lang="en-US" dirty="0" smtClean="0"/>
              <a:t>Egg and sperm combined in laboratory</a:t>
            </a:r>
          </a:p>
          <a:p>
            <a:r>
              <a:rPr lang="en-US" dirty="0" smtClean="0"/>
              <a:t>Once embryo(s) formed, placed in uterus</a:t>
            </a:r>
          </a:p>
          <a:p>
            <a:r>
              <a:rPr lang="en-US" dirty="0" smtClean="0"/>
              <a:t>Complex and expensive procedure</a:t>
            </a:r>
          </a:p>
          <a:p>
            <a:r>
              <a:rPr lang="en-US" dirty="0" smtClean="0"/>
              <a:t>Never first step in treatment of infertility </a:t>
            </a:r>
          </a:p>
          <a:p>
            <a:r>
              <a:rPr lang="en-US" dirty="0" smtClean="0"/>
              <a:t>5% of couples with infertility seek it </a:t>
            </a:r>
            <a:r>
              <a:rPr lang="en-US" dirty="0" smtClean="0"/>
              <a:t>out</a:t>
            </a:r>
          </a:p>
          <a:p>
            <a:pPr>
              <a:buNone/>
            </a:pPr>
            <a:r>
              <a:rPr lang="en-US" sz="1800" dirty="0" smtClean="0"/>
              <a:t>(</a:t>
            </a:r>
            <a:r>
              <a:rPr lang="en-US" sz="1800" dirty="0" err="1" smtClean="0"/>
              <a:t>Nihira</a:t>
            </a:r>
            <a:r>
              <a:rPr lang="en-US" sz="1800" dirty="0" smtClean="0"/>
              <a:t>, </a:t>
            </a:r>
            <a:r>
              <a:rPr lang="en-US" sz="1800" dirty="0" smtClean="0"/>
              <a:t>M., 2009)</a:t>
            </a:r>
          </a:p>
          <a:p>
            <a:r>
              <a:rPr lang="en-US" sz="4000" dirty="0" smtClean="0"/>
              <a:t>Average cost for the procedure is about $12,000</a:t>
            </a:r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6553200" cy="5715000"/>
          </a:xfrm>
        </p:spPr>
        <p:txBody>
          <a:bodyPr>
            <a:normAutofit fontScale="62500" lnSpcReduction="20000"/>
          </a:bodyPr>
          <a:lstStyle/>
          <a:p>
            <a:r>
              <a:rPr lang="en-US" sz="3800" dirty="0" smtClean="0"/>
              <a:t>1959- Chang achieved IVF births in a rabbit (The History of IVF – the Milestones)</a:t>
            </a:r>
          </a:p>
          <a:p>
            <a:r>
              <a:rPr lang="en-US" sz="3800" dirty="0" smtClean="0"/>
              <a:t>1978- Louise Brown, the first ever IVF birth (Wood)</a:t>
            </a:r>
          </a:p>
          <a:p>
            <a:r>
              <a:rPr lang="en-US" sz="3800" dirty="0" smtClean="0"/>
              <a:t>1979- The Ethics Advisory Board of the U.S. finally approve federal funding on IVF research (Timeline: The History of In Vitro Fertilization)</a:t>
            </a:r>
          </a:p>
          <a:p>
            <a:r>
              <a:rPr lang="en-US" sz="3800" dirty="0" smtClean="0"/>
              <a:t>1980- Joneses’ clinic, America’s first IVF clinic, opens and produces no pregnancies in the first 23 implantations (Timeline: The History of In Vitro Fertilization) </a:t>
            </a:r>
          </a:p>
          <a:p>
            <a:r>
              <a:rPr lang="en-US" sz="3800" dirty="0" smtClean="0"/>
              <a:t>1981- America’s first IVF birth, Elizabeth </a:t>
            </a:r>
            <a:r>
              <a:rPr lang="en-US" sz="3800" dirty="0" err="1" smtClean="0"/>
              <a:t>Comeau</a:t>
            </a:r>
            <a:r>
              <a:rPr lang="en-US" sz="3800" dirty="0" smtClean="0"/>
              <a:t> (History of IVF, 2004)</a:t>
            </a:r>
          </a:p>
          <a:p>
            <a:r>
              <a:rPr lang="en-US" sz="3800" dirty="0" smtClean="0"/>
              <a:t>2010- Elizabeth </a:t>
            </a:r>
            <a:r>
              <a:rPr lang="en-US" sz="3800" dirty="0" err="1" smtClean="0"/>
              <a:t>Comeau</a:t>
            </a:r>
            <a:r>
              <a:rPr lang="en-US" sz="3800" dirty="0" smtClean="0"/>
              <a:t> gives birth naturally to her own baby (History of IVF and ART)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61534" y="0"/>
            <a:ext cx="2582466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3429000"/>
            <a:ext cx="2590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nception.gif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457200"/>
            <a:ext cx="8382000" cy="6172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67600" y="6477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(Singer, 2007)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28600" y="228600"/>
            <a:ext cx="8686800" cy="6400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 flipV="1">
            <a:off x="8915400" y="6324600"/>
            <a:ext cx="76200" cy="762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6553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Dinapoli</a:t>
            </a:r>
            <a:r>
              <a:rPr lang="en-US" dirty="0" smtClean="0"/>
              <a:t>, 2011</a:t>
            </a:r>
            <a:r>
              <a:rPr lang="en-US" dirty="0" smtClean="0"/>
              <a:t>).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Human </a:t>
            </a:r>
            <a:r>
              <a:rPr lang="en-US" dirty="0" smtClean="0"/>
              <a:t>Fertilization </a:t>
            </a:r>
            <a:r>
              <a:rPr lang="en-US" dirty="0" smtClean="0"/>
              <a:t>and Embryology 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5181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Established in 1990</a:t>
            </a:r>
          </a:p>
          <a:p>
            <a:r>
              <a:rPr lang="en-US" dirty="0" smtClean="0"/>
              <a:t>Revised in 2008</a:t>
            </a:r>
          </a:p>
          <a:p>
            <a:r>
              <a:rPr lang="en-US" dirty="0" smtClean="0"/>
              <a:t>UK act of parliament, </a:t>
            </a:r>
            <a:r>
              <a:rPr lang="en-US" dirty="0" smtClean="0"/>
              <a:t>regulation of reproductive technologies </a:t>
            </a:r>
            <a:r>
              <a:rPr lang="en-US" sz="1900" dirty="0" smtClean="0"/>
              <a:t>(Genetics </a:t>
            </a:r>
            <a:r>
              <a:rPr lang="en-US" sz="1900" dirty="0" smtClean="0"/>
              <a:t>and Public Policy Procedure, 2010). </a:t>
            </a:r>
            <a:endParaRPr lang="en-US" sz="1900" dirty="0" smtClean="0"/>
          </a:p>
          <a:p>
            <a:r>
              <a:rPr lang="en-US" dirty="0" smtClean="0"/>
              <a:t>Defines  meaning of “embryo,” “mother” and “father”</a:t>
            </a:r>
          </a:p>
          <a:p>
            <a:r>
              <a:rPr lang="en-US" dirty="0" smtClean="0"/>
              <a:t>Prohibits implantation of any egg/sperm/embryo that are not defined as “permitted” </a:t>
            </a:r>
          </a:p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www.legislation.gov.uk/ukpga/2008/22/contents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1239" y="1219200"/>
            <a:ext cx="1734911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Human Fertilization and Embryology </a:t>
            </a:r>
            <a:r>
              <a:rPr lang="en-US" dirty="0" smtClean="0"/>
              <a:t>Authority (HFEA)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991600" cy="5486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Established because of HFE Act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egulates/inspects clinics providing in vitro fertilization, artificial insemination, and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storage of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human eggs, sperm, or embryos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ikipedia, 2011)</a:t>
            </a:r>
          </a:p>
          <a:p>
            <a:r>
              <a:rPr lang="en-US" dirty="0" smtClean="0"/>
              <a:t>L</a:t>
            </a:r>
            <a:r>
              <a:rPr lang="en-US" dirty="0" smtClean="0"/>
              <a:t>icensing authority responsible </a:t>
            </a:r>
            <a:r>
              <a:rPr lang="en-US" dirty="0" smtClean="0"/>
              <a:t>for the licensing of persons involved in </a:t>
            </a:r>
            <a:r>
              <a:rPr lang="en-US" dirty="0" smtClean="0"/>
              <a:t>activities, </a:t>
            </a:r>
            <a:r>
              <a:rPr lang="en-US" dirty="0" smtClean="0"/>
              <a:t>supervising research carried out on human embryos, and reviewing the resulting </a:t>
            </a:r>
            <a:r>
              <a:rPr lang="en-US" dirty="0" smtClean="0"/>
              <a:t>information” </a:t>
            </a:r>
            <a:r>
              <a:rPr lang="en-US" sz="1900" dirty="0" smtClean="0"/>
              <a:t>(Research Machines plc, 2009)</a:t>
            </a:r>
            <a:endParaRPr lang="en-US" sz="19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762000"/>
            <a:ext cx="250811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Pope Benedict XVI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991600" cy="5410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 2006, Pope Benedict XVI publically </a:t>
            </a:r>
            <a:br>
              <a:rPr lang="en-US" dirty="0" smtClean="0"/>
            </a:br>
            <a:r>
              <a:rPr lang="en-US" dirty="0" smtClean="0"/>
              <a:t>announced </a:t>
            </a:r>
            <a:r>
              <a:rPr lang="en-US" dirty="0" smtClean="0"/>
              <a:t>that he was against artificial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ways </a:t>
            </a:r>
            <a:r>
              <a:rPr lang="en-US" dirty="0" smtClean="0"/>
              <a:t>of </a:t>
            </a:r>
            <a:r>
              <a:rPr lang="en-US" dirty="0" smtClean="0"/>
              <a:t>fertilization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Dignitatis</a:t>
            </a:r>
            <a:r>
              <a:rPr lang="en-US" dirty="0" smtClean="0"/>
              <a:t> Personae (the dignity of the person)” is speaking against recent technological </a:t>
            </a:r>
            <a:r>
              <a:rPr lang="en-US" dirty="0" smtClean="0"/>
              <a:t>developments </a:t>
            </a:r>
            <a:r>
              <a:rPr lang="en-US" sz="2100" dirty="0" smtClean="0"/>
              <a:t>(Caldwell, 2008). </a:t>
            </a:r>
            <a:endParaRPr lang="en-US" sz="2100" dirty="0" smtClean="0"/>
          </a:p>
          <a:p>
            <a:r>
              <a:rPr lang="en-US" dirty="0" smtClean="0"/>
              <a:t>Stresses </a:t>
            </a:r>
            <a:r>
              <a:rPr lang="en-US" dirty="0" smtClean="0"/>
              <a:t>that natural reproduction is the right and only way, saying that we are playing God by doing work that should be done by God only </a:t>
            </a:r>
            <a:r>
              <a:rPr lang="en-US" sz="1800" dirty="0" smtClean="0"/>
              <a:t>(</a:t>
            </a:r>
            <a:r>
              <a:rPr lang="en-US" sz="1800" dirty="0" smtClean="0"/>
              <a:t>Marsh)</a:t>
            </a:r>
          </a:p>
          <a:p>
            <a:r>
              <a:rPr lang="en-US" dirty="0" smtClean="0"/>
              <a:t>Showed </a:t>
            </a:r>
            <a:r>
              <a:rPr lang="en-US" dirty="0" smtClean="0"/>
              <a:t>he was against “artificial fertilization, designer babies, embryonic stem-cell research, human cloning and drugs which block pregnancy from taking hold” </a:t>
            </a:r>
            <a:r>
              <a:rPr lang="en-US" sz="2100" dirty="0" smtClean="0"/>
              <a:t>(Caldwell, 2008</a:t>
            </a:r>
            <a:r>
              <a:rPr lang="en-US" sz="2100" dirty="0" smtClean="0"/>
              <a:t>)</a:t>
            </a:r>
          </a:p>
          <a:p>
            <a:r>
              <a:rPr lang="en-US" dirty="0" smtClean="0"/>
              <a:t>Calls </a:t>
            </a:r>
            <a:r>
              <a:rPr lang="en-US" dirty="0" smtClean="0"/>
              <a:t>these new technologies ‘immoral’ and a ‘</a:t>
            </a:r>
            <a:r>
              <a:rPr lang="en-US" dirty="0" smtClean="0"/>
              <a:t>sin’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174188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</a:t>
            </a:r>
            <a:r>
              <a:rPr lang="en-US" dirty="0" smtClean="0"/>
              <a:t>stance – the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Too many eggs are implanted in the womb, </a:t>
            </a:r>
            <a:r>
              <a:rPr lang="en-US" dirty="0" smtClean="0"/>
              <a:t>r</a:t>
            </a:r>
            <a:r>
              <a:rPr lang="en-US" dirty="0" smtClean="0"/>
              <a:t>isks of premature births are high</a:t>
            </a:r>
          </a:p>
          <a:p>
            <a:r>
              <a:rPr lang="en-US" dirty="0" smtClean="0"/>
              <a:t>Single </a:t>
            </a:r>
            <a:r>
              <a:rPr lang="en-US" dirty="0" smtClean="0"/>
              <a:t>embryos-39 </a:t>
            </a:r>
            <a:r>
              <a:rPr lang="en-US" dirty="0" smtClean="0"/>
              <a:t>or 40 weeks to grow to full maturity. </a:t>
            </a:r>
            <a:r>
              <a:rPr lang="en-US" dirty="0" smtClean="0">
                <a:solidFill>
                  <a:schemeClr val="accent2"/>
                </a:solidFill>
              </a:rPr>
              <a:t>Twins-35 </a:t>
            </a:r>
            <a:r>
              <a:rPr lang="en-US" dirty="0" smtClean="0">
                <a:solidFill>
                  <a:schemeClr val="accent2"/>
                </a:solidFill>
              </a:rPr>
              <a:t>weeks</a:t>
            </a:r>
            <a:r>
              <a:rPr lang="en-US" dirty="0" smtClean="0"/>
              <a:t>. Triplets-33 weeks. </a:t>
            </a:r>
          </a:p>
          <a:p>
            <a:r>
              <a:rPr lang="en-US" dirty="0" smtClean="0"/>
              <a:t>Life-long </a:t>
            </a:r>
            <a:r>
              <a:rPr lang="en-US" dirty="0" smtClean="0"/>
              <a:t>health problems like cerebral-palsy, birth defects or </a:t>
            </a:r>
            <a:r>
              <a:rPr lang="en-US" dirty="0" smtClean="0"/>
              <a:t>disabilities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40–60</a:t>
            </a:r>
            <a:r>
              <a:rPr lang="en-US" dirty="0" smtClean="0">
                <a:solidFill>
                  <a:schemeClr val="accent2"/>
                </a:solidFill>
              </a:rPr>
              <a:t>% </a:t>
            </a:r>
            <a:r>
              <a:rPr lang="en-US" dirty="0" smtClean="0"/>
              <a:t>of IVF </a:t>
            </a:r>
            <a:r>
              <a:rPr lang="en-US" dirty="0" smtClean="0">
                <a:solidFill>
                  <a:schemeClr val="accent2"/>
                </a:solidFill>
              </a:rPr>
              <a:t>twins</a:t>
            </a:r>
            <a:r>
              <a:rPr lang="en-US" dirty="0" smtClean="0"/>
              <a:t> need to be transferred to the </a:t>
            </a:r>
            <a:r>
              <a:rPr lang="en-US" dirty="0" smtClean="0">
                <a:solidFill>
                  <a:schemeClr val="accent2"/>
                </a:solidFill>
              </a:rPr>
              <a:t>intensive </a:t>
            </a:r>
            <a:r>
              <a:rPr lang="en-US" dirty="0" smtClean="0">
                <a:solidFill>
                  <a:schemeClr val="accent2"/>
                </a:solidFill>
              </a:rPr>
              <a:t>care</a:t>
            </a:r>
            <a:r>
              <a:rPr lang="en-US" dirty="0" smtClean="0"/>
              <a:t>. Only </a:t>
            </a:r>
            <a:r>
              <a:rPr lang="en-US" dirty="0" smtClean="0"/>
              <a:t>20% of singleton IVF babies need the same level of </a:t>
            </a:r>
            <a:r>
              <a:rPr lang="en-US" dirty="0" smtClean="0"/>
              <a:t>care </a:t>
            </a:r>
            <a:r>
              <a:rPr lang="en-US" sz="2100" dirty="0" smtClean="0"/>
              <a:t>(Risks to the </a:t>
            </a:r>
            <a:r>
              <a:rPr lang="en-US" sz="2100" dirty="0" smtClean="0"/>
              <a:t>Child) </a:t>
            </a:r>
          </a:p>
          <a:p>
            <a:r>
              <a:rPr lang="en-US" dirty="0" smtClean="0"/>
              <a:t>Premature and low birth weight infants could also be subject to illnesses such as Attention Deficit Hyperactivity Disorder, or even problems with language </a:t>
            </a:r>
            <a:r>
              <a:rPr lang="en-US" dirty="0" smtClean="0"/>
              <a:t>development </a:t>
            </a:r>
            <a:r>
              <a:rPr lang="en-US" sz="1900" dirty="0" smtClean="0"/>
              <a:t>(Risks to the </a:t>
            </a:r>
            <a:r>
              <a:rPr lang="en-US" sz="1900" dirty="0" smtClean="0"/>
              <a:t>Child)</a:t>
            </a:r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solidFill>
              <a:schemeClr val="accent6">
                <a:lumMod val="50000"/>
              </a:schemeClr>
            </a:solidFill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2675</TotalTime>
  <Words>1036</Words>
  <Application>Microsoft Office PowerPoint</Application>
  <PresentationFormat>On-screen Show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Trek</vt:lpstr>
      <vt:lpstr>In vitro fertilization –number of eggs Implanted should be limited to reduce harm and chance of Premature birth</vt:lpstr>
      <vt:lpstr>WHAT IS IN VITRO FERTILIZATION (ivf)?</vt:lpstr>
      <vt:lpstr>History</vt:lpstr>
      <vt:lpstr>Slide 4</vt:lpstr>
      <vt:lpstr>technology</vt:lpstr>
      <vt:lpstr>Human Fertilization and Embryology Act </vt:lpstr>
      <vt:lpstr>Human Fertilization and Embryology Authority (HFEA)</vt:lpstr>
      <vt:lpstr>Pope Benedict XVI</vt:lpstr>
      <vt:lpstr>My stance – the issues</vt:lpstr>
      <vt:lpstr>HFEA &amp; the issues of IVF</vt:lpstr>
      <vt:lpstr>Slide 11</vt:lpstr>
      <vt:lpstr>future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vitro fertilization – implantation of too many eggs could be harmful</dc:title>
  <dc:creator>Amanda Renee Porter</dc:creator>
  <cp:lastModifiedBy>Amanda Renee Porter</cp:lastModifiedBy>
  <cp:revision>39</cp:revision>
  <dcterms:created xsi:type="dcterms:W3CDTF">2011-11-12T20:06:25Z</dcterms:created>
  <dcterms:modified xsi:type="dcterms:W3CDTF">2011-11-15T06:04:11Z</dcterms:modified>
</cp:coreProperties>
</file>